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61" r:id="rId3"/>
    <p:sldId id="263" r:id="rId4"/>
    <p:sldId id="264" r:id="rId5"/>
    <p:sldId id="265" r:id="rId6"/>
    <p:sldId id="262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60F3D-24F2-4D88-A475-9456C7F5498E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0DE6B-5B29-4346-8C51-EE385EE32C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15C062-9692-4335-A14D-741BDF6636CD}" type="slidenum">
              <a:rPr lang="id-ID" altLang="en-US" smtClean="0"/>
              <a:pPr/>
              <a:t>3</a:t>
            </a:fld>
            <a:endParaRPr lang="id-ID" altLang="en-US"/>
          </a:p>
        </p:txBody>
      </p:sp>
      <p:sp>
        <p:nvSpPr>
          <p:cNvPr id="9933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EEA459-DBFF-4652-B458-D83ADB5D779C}" type="slidenum">
              <a:rPr lang="id-ID" altLang="en-US" smtClean="0"/>
              <a:pPr/>
              <a:t>12</a:t>
            </a:fld>
            <a:endParaRPr lang="id-ID" altLang="en-US"/>
          </a:p>
        </p:txBody>
      </p:sp>
      <p:sp>
        <p:nvSpPr>
          <p:cNvPr id="10752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68903C-98E7-4527-92A0-E47A4879A2C0}" type="slidenum">
              <a:rPr lang="id-ID" altLang="en-US" smtClean="0"/>
              <a:pPr/>
              <a:t>13</a:t>
            </a:fld>
            <a:endParaRPr lang="id-ID" altLang="en-US"/>
          </a:p>
        </p:txBody>
      </p:sp>
      <p:sp>
        <p:nvSpPr>
          <p:cNvPr id="10854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A49070-0FB4-47DE-A2EA-06719EF0CC8F}" type="slidenum">
              <a:rPr lang="id-ID" altLang="en-US" smtClean="0"/>
              <a:pPr/>
              <a:t>4</a:t>
            </a:fld>
            <a:endParaRPr lang="id-ID" altLang="en-US"/>
          </a:p>
        </p:txBody>
      </p:sp>
      <p:sp>
        <p:nvSpPr>
          <p:cNvPr id="10035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802517-0297-4072-B194-0A4E2CA8819E}" type="slidenum">
              <a:rPr lang="id-ID" altLang="en-US" smtClean="0"/>
              <a:pPr/>
              <a:t>5</a:t>
            </a:fld>
            <a:endParaRPr lang="id-ID" altLang="en-US"/>
          </a:p>
        </p:txBody>
      </p:sp>
      <p:sp>
        <p:nvSpPr>
          <p:cNvPr id="10138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2FF0C-6C91-4060-87E0-9B2071C01BF4}" type="slidenum">
              <a:rPr lang="id-ID" altLang="en-US" smtClean="0"/>
              <a:pPr/>
              <a:t>6</a:t>
            </a:fld>
            <a:endParaRPr lang="id-ID" altLang="en-US"/>
          </a:p>
        </p:txBody>
      </p:sp>
      <p:sp>
        <p:nvSpPr>
          <p:cNvPr id="9830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BBBC8E-9479-4C3E-A89E-BCA93A33633E}" type="slidenum">
              <a:rPr lang="id-ID" altLang="en-US" smtClean="0"/>
              <a:pPr/>
              <a:t>7</a:t>
            </a:fld>
            <a:endParaRPr lang="id-ID" altLang="en-US"/>
          </a:p>
        </p:txBody>
      </p:sp>
      <p:sp>
        <p:nvSpPr>
          <p:cNvPr id="10240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7E7174-CAE0-4B62-B718-9B660E4875FC}" type="slidenum">
              <a:rPr lang="id-ID" altLang="en-US" smtClean="0"/>
              <a:pPr/>
              <a:t>8</a:t>
            </a:fld>
            <a:endParaRPr lang="id-ID" altLang="en-US"/>
          </a:p>
        </p:txBody>
      </p:sp>
      <p:sp>
        <p:nvSpPr>
          <p:cNvPr id="10342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51D933-D6C4-4FB1-B9AC-965F00DFF578}" type="slidenum">
              <a:rPr lang="id-ID" altLang="en-US" smtClean="0"/>
              <a:pPr/>
              <a:t>9</a:t>
            </a:fld>
            <a:endParaRPr lang="id-ID" altLang="en-US"/>
          </a:p>
        </p:txBody>
      </p:sp>
      <p:sp>
        <p:nvSpPr>
          <p:cNvPr id="10445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37FDEB-8B94-4110-9A23-D31FE3C6A6E9}" type="slidenum">
              <a:rPr lang="id-ID" altLang="en-US" smtClean="0"/>
              <a:pPr/>
              <a:t>10</a:t>
            </a:fld>
            <a:endParaRPr lang="id-ID" altLang="en-US"/>
          </a:p>
        </p:txBody>
      </p:sp>
      <p:sp>
        <p:nvSpPr>
          <p:cNvPr id="10547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D405D9-C974-4F1C-A80F-4EF4817D462F}" type="slidenum">
              <a:rPr lang="id-ID" altLang="en-US" smtClean="0"/>
              <a:pPr/>
              <a:t>11</a:t>
            </a:fld>
            <a:endParaRPr lang="id-ID" altLang="en-US"/>
          </a:p>
        </p:txBody>
      </p:sp>
      <p:sp>
        <p:nvSpPr>
          <p:cNvPr id="1065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18BBD-6C90-473B-8ECA-1FD4EB6E2CD3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CA3CC-B4F2-4FF9-A520-EA22E7BE7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49313" y="1208088"/>
          <a:ext cx="7956550" cy="4319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4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609">
                <a:tc>
                  <a:txBody>
                    <a:bodyPr/>
                    <a:lstStyle/>
                    <a:p>
                      <a:r>
                        <a:rPr lang="en-US" sz="2400" dirty="0" err="1"/>
                        <a:t>Aspek</a:t>
                      </a:r>
                      <a:endParaRPr lang="en-US" sz="2400" dirty="0"/>
                    </a:p>
                  </a:txBody>
                  <a:tcPr marL="91430" marR="91430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Kata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Kerja</a:t>
                      </a:r>
                      <a:r>
                        <a:rPr lang="en-US" sz="2400" baseline="0" dirty="0"/>
                        <a:t> yang </a:t>
                      </a:r>
                      <a:r>
                        <a:rPr lang="en-US" sz="2400" baseline="0" dirty="0" err="1"/>
                        <a:t>digunakan</a:t>
                      </a:r>
                      <a:endParaRPr lang="en-US" sz="24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609">
                <a:tc>
                  <a:txBody>
                    <a:bodyPr/>
                    <a:lstStyle/>
                    <a:p>
                      <a:r>
                        <a:rPr lang="en-US" sz="2400" i="1" dirty="0"/>
                        <a:t>Planning</a:t>
                      </a:r>
                    </a:p>
                  </a:txBody>
                  <a:tcPr marL="91430" marR="91430" marT="45722" marB="45722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err="1"/>
                        <a:t>Merencanakan</a:t>
                      </a:r>
                      <a:endParaRPr lang="en-US" sz="24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4089">
                <a:tc>
                  <a:txBody>
                    <a:bodyPr/>
                    <a:lstStyle/>
                    <a:p>
                      <a:r>
                        <a:rPr lang="en-US" sz="2400" i="1" dirty="0"/>
                        <a:t>Organizing</a:t>
                      </a:r>
                    </a:p>
                  </a:txBody>
                  <a:tcPr marL="91430" marR="91430" marT="45722" marB="45722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err="1"/>
                        <a:t>Mengarahkan</a:t>
                      </a:r>
                      <a:r>
                        <a:rPr lang="en-US" sz="2000" dirty="0"/>
                        <a:t>/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Memberi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Petunjuk</a:t>
                      </a:r>
                      <a:r>
                        <a:rPr lang="en-US" sz="2000" baseline="0" dirty="0"/>
                        <a:t>/ </a:t>
                      </a:r>
                      <a:r>
                        <a:rPr lang="en-US" sz="2000" baseline="0" dirty="0" err="1"/>
                        <a:t>Membimbing</a:t>
                      </a:r>
                      <a:endParaRPr lang="en-US" sz="2000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aseline="0" dirty="0" err="1"/>
                        <a:t>Membagi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Tugas</a:t>
                      </a:r>
                      <a:endParaRPr lang="en-US" sz="24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609">
                <a:tc>
                  <a:txBody>
                    <a:bodyPr/>
                    <a:lstStyle/>
                    <a:p>
                      <a:r>
                        <a:rPr lang="en-US" sz="2400" i="1" dirty="0"/>
                        <a:t>Actuating</a:t>
                      </a:r>
                    </a:p>
                  </a:txBody>
                  <a:tcPr marL="91430" marR="91430" marT="45722" marB="45722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err="1"/>
                        <a:t>Membina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Bawahan</a:t>
                      </a:r>
                      <a:endParaRPr lang="en-US" sz="24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1672">
                <a:tc>
                  <a:txBody>
                    <a:bodyPr/>
                    <a:lstStyle/>
                    <a:p>
                      <a:r>
                        <a:rPr lang="en-US" sz="2400" i="1" dirty="0"/>
                        <a:t>Controlling</a:t>
                      </a:r>
                    </a:p>
                  </a:txBody>
                  <a:tcPr marL="91430" marR="91430" marT="45722" marB="45722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err="1"/>
                        <a:t>Mengevaluasi</a:t>
                      </a:r>
                      <a:endParaRPr lang="en-US" sz="2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err="1"/>
                        <a:t>Memeriksa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Hasil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Kerja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Bawahan</a:t>
                      </a:r>
                      <a:endParaRPr lang="en-US" sz="2400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aseline="0" dirty="0" err="1"/>
                        <a:t>Melaporkan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hasil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pelaksanaan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pekerjaan</a:t>
                      </a:r>
                      <a:endParaRPr lang="en-US" sz="24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4054" name="Tit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794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/>
              <a:t>CONTOH KATA KERJA UNTUK TUGAS MANAJERIAL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26E4B937-6178-40C1-865A-8C5D8CB7CFD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071563" y="1125538"/>
            <a:ext cx="7072312" cy="4303712"/>
          </a:xfrm>
        </p:spPr>
        <p:txBody>
          <a:bodyPr>
            <a:normAutofit lnSpcReduction="10000"/>
          </a:bodyPr>
          <a:lstStyle/>
          <a:p>
            <a:pPr marL="365760" indent="-283464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id-ID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539496" indent="-457200" algn="just" eaLnBrk="1" fontAlgn="auto" hangingPunct="1">
              <a:lnSpc>
                <a:spcPct val="125000"/>
              </a:lnSpc>
              <a:spcAft>
                <a:spcPts val="0"/>
              </a:spcAft>
              <a:buSzPct val="100000"/>
              <a:buFont typeface="Wingdings 2"/>
              <a:buAutoNum type="arabicPeriod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Merencanakan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kegiatan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…………………………</a:t>
            </a:r>
          </a:p>
          <a:p>
            <a:pPr marL="539496" indent="-457200" algn="just" eaLnBrk="1" fontAlgn="auto" hangingPunct="1">
              <a:lnSpc>
                <a:spcPct val="125000"/>
              </a:lnSpc>
              <a:spcAft>
                <a:spcPts val="0"/>
              </a:spcAft>
              <a:buSzPct val="100000"/>
              <a:buFont typeface="Wingdings" pitchFamily="2" charset="2"/>
              <a:buAutoNum type="arabicPeriod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Membag</a:t>
            </a:r>
            <a:r>
              <a:rPr lang="en-US" sz="2400" strike="sngStrike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tugas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…..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………………………………</a:t>
            </a:r>
          </a:p>
          <a:p>
            <a:pPr marL="539496" indent="-457200" algn="just" eaLnBrk="1" fontAlgn="auto" hangingPunct="1">
              <a:lnSpc>
                <a:spcPct val="125000"/>
              </a:lnSpc>
              <a:spcAft>
                <a:spcPts val="0"/>
              </a:spcAft>
              <a:buSzPct val="100000"/>
              <a:buFont typeface="+mj-lt"/>
              <a:buAutoNum type="arabicPeriod" startAt="4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Membi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bing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bawahan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……………………</a:t>
            </a:r>
          </a:p>
          <a:p>
            <a:pPr marL="539496" indent="-457200" algn="just" eaLnBrk="1" fontAlgn="auto" hangingPunct="1">
              <a:lnSpc>
                <a:spcPct val="125000"/>
              </a:lnSpc>
              <a:spcAft>
                <a:spcPts val="0"/>
              </a:spcAft>
              <a:buSzPct val="100000"/>
              <a:buFont typeface="+mj-lt"/>
              <a:buAutoNum type="arabicPeriod" startAt="5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Memeriksa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hasil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……………….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................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63513"/>
            <a:ext cx="7891462" cy="555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>
                <a:solidFill>
                  <a:srgbClr val="00002E"/>
                </a:solidFill>
                <a:latin typeface="Arial Narrow" pitchFamily="34" charset="0"/>
              </a:rPr>
              <a:t>CARA PENULISAN URAIAN TUGAS SETINGKAT ESELON </a:t>
            </a:r>
            <a:r>
              <a:rPr lang="id-ID" altLang="en-US" sz="2400">
                <a:solidFill>
                  <a:srgbClr val="00002E"/>
                </a:solidFill>
                <a:latin typeface="Arial Narrow" pitchFamily="34" charset="0"/>
              </a:rPr>
              <a:t>I</a:t>
            </a:r>
            <a:r>
              <a:rPr lang="en-US" altLang="en-US" sz="2400">
                <a:solidFill>
                  <a:srgbClr val="00002E"/>
                </a:solidFill>
                <a:latin typeface="Arial Narrow" pitchFamily="34" charset="0"/>
              </a:rPr>
              <a:t>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6F443D76-D5F6-4DAF-95E3-FA41169BED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00200"/>
            <a:ext cx="7500938" cy="459105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35000"/>
              </a:lnSpc>
              <a:buSzPct val="100000"/>
              <a:buFont typeface="+mj-lt"/>
              <a:buAutoNum type="arabicPeriod" startAt="7"/>
              <a:tabLst>
                <a:tab pos="354013" algn="l"/>
              </a:tabLst>
              <a:defRPr/>
            </a:pP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Tindak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kerja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Obyek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kerja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teknis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operasional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berdasarkan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sesuai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agar /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457200" indent="-457200" algn="just" eaLnBrk="1" fontAlgn="auto" hangingPunct="1">
              <a:lnSpc>
                <a:spcPct val="135000"/>
              </a:lnSpc>
              <a:spcAft>
                <a:spcPts val="0"/>
              </a:spcAft>
              <a:buSzPct val="100000"/>
              <a:buFont typeface="+mj-lt"/>
              <a:buAutoNum type="arabicPeriod" startAt="9"/>
              <a:defRPr/>
            </a:pPr>
            <a:r>
              <a:rPr lang="en-US" sz="2000" dirty="0" err="1">
                <a:solidFill>
                  <a:schemeClr val="tx1"/>
                </a:solidFill>
              </a:rPr>
              <a:t>Mengevaluasi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hasil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… </a:t>
            </a:r>
            <a:r>
              <a:rPr lang="en-US" sz="2000" dirty="0" err="1">
                <a:solidFill>
                  <a:schemeClr val="tx1"/>
                </a:solidFill>
              </a:rPr>
              <a:t>berdasarkan</a:t>
            </a:r>
            <a:r>
              <a:rPr lang="en-US" sz="2000" dirty="0">
                <a:solidFill>
                  <a:schemeClr val="tx1"/>
                </a:solidFill>
              </a:rPr>
              <a:t> / </a:t>
            </a:r>
            <a:r>
              <a:rPr lang="en-US" sz="2000" dirty="0" err="1">
                <a:solidFill>
                  <a:schemeClr val="tx1"/>
                </a:solidFill>
              </a:rPr>
              <a:t>sesuai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…… </a:t>
            </a: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/ agar /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……………</a:t>
            </a:r>
          </a:p>
          <a:p>
            <a:pPr marL="457200" indent="-457200" algn="just" eaLnBrk="1" fontAlgn="auto" hangingPunct="1">
              <a:lnSpc>
                <a:spcPct val="135000"/>
              </a:lnSpc>
              <a:spcAft>
                <a:spcPts val="0"/>
              </a:spcAft>
              <a:buSzPct val="100000"/>
              <a:buFont typeface="+mj-lt"/>
              <a:buAutoNum type="arabicPeriod" startAt="10"/>
              <a:defRPr/>
            </a:pPr>
            <a:r>
              <a:rPr lang="en-US" sz="2000" dirty="0" err="1">
                <a:solidFill>
                  <a:schemeClr val="tx1"/>
                </a:solidFill>
              </a:rPr>
              <a:t>Melapor</a:t>
            </a:r>
            <a:r>
              <a:rPr lang="id-ID" sz="2000" dirty="0">
                <a:solidFill>
                  <a:schemeClr val="tx1"/>
                </a:solidFill>
              </a:rPr>
              <a:t>k</a:t>
            </a:r>
            <a:r>
              <a:rPr lang="en-US" sz="2000" dirty="0">
                <a:solidFill>
                  <a:schemeClr val="tx1"/>
                </a:solidFill>
              </a:rPr>
              <a:t>an </a:t>
            </a:r>
            <a:r>
              <a:rPr lang="en-US" sz="2000" dirty="0" err="1">
                <a:solidFill>
                  <a:schemeClr val="tx1"/>
                </a:solidFill>
              </a:rPr>
              <a:t>hasil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id-ID" sz="2000" dirty="0">
                <a:solidFill>
                  <a:schemeClr val="tx1"/>
                </a:solidFill>
              </a:rPr>
              <a:t>........</a:t>
            </a:r>
            <a:r>
              <a:rPr lang="en-US" sz="2000" dirty="0" err="1">
                <a:solidFill>
                  <a:schemeClr val="tx1"/>
                </a:solidFill>
              </a:rPr>
              <a:t>berdasarkan</a:t>
            </a:r>
            <a:r>
              <a:rPr lang="en-US" sz="2000" dirty="0">
                <a:solidFill>
                  <a:schemeClr val="tx1"/>
                </a:solidFill>
              </a:rPr>
              <a:t> / </a:t>
            </a:r>
            <a:r>
              <a:rPr lang="en-US" sz="2000" dirty="0" err="1">
                <a:solidFill>
                  <a:schemeClr val="tx1"/>
                </a:solidFill>
              </a:rPr>
              <a:t>sesuai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…..</a:t>
            </a: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/ agar /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……</a:t>
            </a:r>
          </a:p>
          <a:p>
            <a:pPr marL="457200" indent="-457200" algn="just" eaLnBrk="1" fontAlgn="auto" hangingPunct="1">
              <a:lnSpc>
                <a:spcPct val="135000"/>
              </a:lnSpc>
              <a:spcAft>
                <a:spcPts val="0"/>
              </a:spcAft>
              <a:buSzPct val="100000"/>
              <a:buFont typeface="+mj-lt"/>
              <a:buAutoNum type="arabicPeriod" startAt="10"/>
              <a:defRPr/>
            </a:pPr>
            <a:r>
              <a:rPr lang="en-US" sz="2000" dirty="0" err="1">
                <a:solidFill>
                  <a:schemeClr val="tx1"/>
                </a:solidFill>
              </a:rPr>
              <a:t>Melaksanakan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tugas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kedinasan</a:t>
            </a:r>
            <a:r>
              <a:rPr lang="en-US" sz="2000" dirty="0">
                <a:solidFill>
                  <a:schemeClr val="tx1"/>
                </a:solidFill>
              </a:rPr>
              <a:t> lain yang </a:t>
            </a:r>
            <a:r>
              <a:rPr lang="en-US" sz="2000" dirty="0" err="1">
                <a:solidFill>
                  <a:schemeClr val="tx1"/>
                </a:solidFill>
              </a:rPr>
              <a:t>diberikan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maupun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tertulis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54163" y="185738"/>
            <a:ext cx="2951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ESELON IV (</a:t>
            </a:r>
            <a:r>
              <a:rPr lang="en-US" sz="2400" b="1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Lanjutan</a:t>
            </a: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endParaRPr lang="en-US" sz="2400" b="1" dirty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40D4759C-87B8-4CFC-B26E-D2BB51C433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1042988" y="1252538"/>
            <a:ext cx="6769100" cy="3324225"/>
          </a:xfrm>
          <a:noFill/>
          <a:ln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marL="715963" indent="-715963" algn="just" eaLnBrk="1" hangingPunct="1"/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Menabulasikan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Memasang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</a:p>
          <a:p>
            <a:pPr marL="715963" indent="-715963" algn="just" eaLnBrk="1" hangingPunct="1"/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Membuat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Menyortir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 Mewawancarai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</a:p>
          <a:p>
            <a:pPr marL="715963" indent="-715963" algn="just" eaLnBrk="1" hangingPunct="1"/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Memindahkan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 Menyimpan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Menyarankan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</a:t>
            </a:r>
            <a:endParaRPr lang="en-US" altLang="en-US" sz="2400">
              <a:solidFill>
                <a:schemeClr val="tx1"/>
              </a:solidFill>
              <a:latin typeface="Arial Narrow" pitchFamily="34" charset="0"/>
            </a:endParaRPr>
          </a:p>
          <a:p>
            <a:pPr marL="715963" indent="-715963" algn="just" eaLnBrk="1" hangingPunct="1"/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Menyusun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Mengagenda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 Mengantarkan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</a:p>
          <a:p>
            <a:pPr marL="715963" indent="-715963" algn="just" eaLnBrk="1" hangingPunct="1"/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Memasang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Memasukkan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 Menyampaikan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</a:p>
          <a:p>
            <a:pPr marL="715963" indent="-715963" algn="just" eaLnBrk="1" hangingPunct="1"/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Mengemudikan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 Mencatat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 Membersihkan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 </a:t>
            </a:r>
          </a:p>
          <a:p>
            <a:pPr marL="715963" indent="-715963" algn="just" eaLnBrk="1" hangingPunct="1"/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Menghitung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 Mengeluarkan</a:t>
            </a:r>
            <a:r>
              <a:rPr lang="id-ID" altLang="en-US" sz="2400">
                <a:solidFill>
                  <a:schemeClr val="tx1"/>
                </a:solidFill>
                <a:latin typeface="Arial Narrow" pitchFamily="34" charset="0"/>
              </a:rPr>
              <a:t>,</a:t>
            </a:r>
            <a:r>
              <a:rPr lang="en-US" altLang="en-US" sz="2400">
                <a:solidFill>
                  <a:schemeClr val="tx1"/>
                </a:solidFill>
                <a:latin typeface="Arial Narrow" pitchFamily="34" charset="0"/>
              </a:rPr>
              <a:t> Memeriksa  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8425"/>
            <a:ext cx="8153400" cy="849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>
                <a:latin typeface="Berlin Sans FB Demi" pitchFamily="34" charset="0"/>
              </a:rPr>
              <a:t>CONTOH :   KATA KERJA JABATAN FUNGSIONAL</a:t>
            </a:r>
            <a:r>
              <a:rPr lang="id-ID" altLang="en-US" sz="2400">
                <a:latin typeface="Berlin Sans FB Demi" pitchFamily="34" charset="0"/>
              </a:rPr>
              <a:t> </a:t>
            </a:r>
            <a:r>
              <a:rPr lang="en-US" altLang="en-US" sz="2400">
                <a:latin typeface="Berlin Sans FB Demi" pitchFamily="34" charset="0"/>
              </a:rPr>
              <a:t>UMUM</a:t>
            </a:r>
            <a:br>
              <a:rPr lang="en-US" altLang="en-US" sz="2400">
                <a:latin typeface="Berlin Sans FB Demi" pitchFamily="34" charset="0"/>
              </a:rPr>
            </a:br>
            <a:r>
              <a:rPr lang="en-US" altLang="en-US" sz="2400">
                <a:latin typeface="Berlin Sans FB Demi" pitchFamily="34" charset="0"/>
              </a:rPr>
              <a:t>	 </a:t>
            </a:r>
            <a:r>
              <a:rPr lang="id-ID" altLang="en-US" sz="2400">
                <a:latin typeface="Berlin Sans FB Demi" pitchFamily="34" charset="0"/>
              </a:rPr>
              <a:t>      </a:t>
            </a:r>
            <a:r>
              <a:rPr lang="en-US" altLang="en-US" sz="2400">
                <a:latin typeface="Berlin Sans FB Demi" pitchFamily="34" charset="0"/>
              </a:rPr>
              <a:t>( NON MANAJERIAL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9C5F3B52-5BB8-4010-BDDA-47AD8637053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5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45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45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45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45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45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1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000125" y="1700213"/>
            <a:ext cx="7748588" cy="36576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/>
              <a:t>Menyalin</a:t>
            </a:r>
            <a:r>
              <a:rPr lang="id-ID" dirty="0"/>
              <a:t>,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id-ID" dirty="0"/>
              <a:t>, </a:t>
            </a:r>
            <a:r>
              <a:rPr lang="en-US" dirty="0" err="1"/>
              <a:t>Menjalankan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/>
              <a:t>Mengetik</a:t>
            </a:r>
            <a:r>
              <a:rPr lang="id-ID" dirty="0"/>
              <a:t>,</a:t>
            </a:r>
            <a:r>
              <a:rPr lang="en-US" dirty="0"/>
              <a:t>  </a:t>
            </a:r>
            <a:r>
              <a:rPr lang="en-US" dirty="0" err="1"/>
              <a:t>Menghimpun</a:t>
            </a:r>
            <a:r>
              <a:rPr lang="id-ID" dirty="0"/>
              <a:t>,</a:t>
            </a:r>
            <a:r>
              <a:rPr lang="en-US" dirty="0"/>
              <a:t> </a:t>
            </a:r>
            <a:r>
              <a:rPr lang="en-US" dirty="0" err="1"/>
              <a:t>Mengoperasikan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/>
              <a:t>Menarik</a:t>
            </a:r>
            <a:r>
              <a:rPr lang="id-ID" dirty="0"/>
              <a:t>,</a:t>
            </a:r>
            <a:r>
              <a:rPr lang="en-US" dirty="0"/>
              <a:t> </a:t>
            </a:r>
            <a:r>
              <a:rPr lang="en-US" dirty="0" err="1">
                <a:solidFill>
                  <a:schemeClr val="tx1"/>
                </a:solidFill>
              </a:rPr>
              <a:t>Menggandakan</a:t>
            </a:r>
            <a:r>
              <a:rPr lang="id-ID" dirty="0"/>
              <a:t>,</a:t>
            </a:r>
            <a:r>
              <a:rPr lang="en-US" dirty="0"/>
              <a:t> </a:t>
            </a:r>
            <a:r>
              <a:rPr lang="en-US" dirty="0" err="1"/>
              <a:t>Memberhentikan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/>
              <a:t>Melayani</a:t>
            </a:r>
            <a:r>
              <a:rPr lang="id-ID" dirty="0"/>
              <a:t>,</a:t>
            </a:r>
            <a:r>
              <a:rPr lang="en-US" dirty="0"/>
              <a:t> </a:t>
            </a:r>
            <a:r>
              <a:rPr lang="en-US" dirty="0" err="1"/>
              <a:t>Membubuhkan</a:t>
            </a:r>
            <a:r>
              <a:rPr lang="en-US" dirty="0"/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/>
              <a:t>Menganalisis</a:t>
            </a:r>
            <a:r>
              <a:rPr lang="id-ID" dirty="0"/>
              <a:t>,</a:t>
            </a:r>
            <a:r>
              <a:rPr lang="en-US" dirty="0"/>
              <a:t> </a:t>
            </a:r>
            <a:r>
              <a:rPr lang="en-US" dirty="0" err="1"/>
              <a:t>Mengkompilasikan</a:t>
            </a:r>
            <a:r>
              <a:rPr lang="id-ID" dirty="0"/>
              <a:t>,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/>
              <a:t>Mengolah</a:t>
            </a:r>
            <a:r>
              <a:rPr lang="id-ID" dirty="0"/>
              <a:t>, </a:t>
            </a:r>
            <a:r>
              <a:rPr lang="en-US" dirty="0" err="1"/>
              <a:t>Menggolongkan</a:t>
            </a:r>
            <a:r>
              <a:rPr lang="en-US" dirty="0"/>
              <a:t> 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89013" y="223838"/>
            <a:ext cx="7458075" cy="7556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>
                <a:solidFill>
                  <a:srgbClr val="E5295F"/>
                </a:solidFill>
                <a:latin typeface="Book Antiqua" pitchFamily="18" charset="0"/>
              </a:rPr>
              <a:t>CONTOH (Lanjutan) …</a:t>
            </a:r>
            <a:endParaRPr lang="en-US" altLang="en-US" sz="2000">
              <a:solidFill>
                <a:srgbClr val="E5295F"/>
              </a:solidFill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8863B5B9-3428-4DC9-8949-27E5E443163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23825" y="0"/>
            <a:ext cx="775335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693738" indent="-693738" algn="ctr">
              <a:lnSpc>
                <a:spcPct val="50000"/>
              </a:lnSpc>
              <a:spcBef>
                <a:spcPct val="20000"/>
              </a:spcBef>
              <a:tabLst>
                <a:tab pos="1169988" algn="l"/>
              </a:tabLst>
            </a:pPr>
            <a:endParaRPr lang="en-US" altLang="en-US" sz="1200" b="1" dirty="0">
              <a:solidFill>
                <a:schemeClr val="hlink"/>
              </a:solidFill>
            </a:endParaRPr>
          </a:p>
          <a:p>
            <a:pPr marL="693738" indent="-693738">
              <a:lnSpc>
                <a:spcPct val="70000"/>
              </a:lnSpc>
              <a:spcBef>
                <a:spcPct val="20000"/>
              </a:spcBef>
              <a:tabLst>
                <a:tab pos="1169988" algn="l"/>
              </a:tabLst>
            </a:pPr>
            <a:r>
              <a:rPr lang="en-US" altLang="en-US" b="1" dirty="0">
                <a:solidFill>
                  <a:srgbClr val="CC0000"/>
                </a:solidFill>
              </a:rPr>
              <a:t>DISTRIBUSI FUNGSI MANAJEMEN</a:t>
            </a:r>
          </a:p>
          <a:p>
            <a:pPr marL="693738" indent="-693738">
              <a:lnSpc>
                <a:spcPct val="70000"/>
              </a:lnSpc>
              <a:spcBef>
                <a:spcPct val="20000"/>
              </a:spcBef>
              <a:tabLst>
                <a:tab pos="1169988" algn="l"/>
              </a:tabLst>
            </a:pPr>
            <a:r>
              <a:rPr lang="en-US" altLang="en-US" b="1" dirty="0">
                <a:solidFill>
                  <a:srgbClr val="CC0000"/>
                </a:solidFill>
              </a:rPr>
              <a:t>MENURUT TINGKAT MANAJEMEN</a:t>
            </a:r>
            <a:endParaRPr lang="en-US" altLang="en-US" sz="1900" dirty="0"/>
          </a:p>
        </p:txBody>
      </p:sp>
      <p:graphicFrame>
        <p:nvGraphicFramePr>
          <p:cNvPr id="33795" name="Group 3"/>
          <p:cNvGraphicFramePr>
            <a:graphicFrameLocks noGrp="1"/>
          </p:cNvGraphicFramePr>
          <p:nvPr/>
        </p:nvGraphicFramePr>
        <p:xfrm>
          <a:off x="141288" y="762000"/>
          <a:ext cx="8774113" cy="5802313"/>
        </p:xfrm>
        <a:graphic>
          <a:graphicData uri="http://schemas.openxmlformats.org/drawingml/2006/table">
            <a:tbl>
              <a:tblPr/>
              <a:tblGrid>
                <a:gridCol w="1130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9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9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799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ESELON I</a:t>
                      </a:r>
                    </a:p>
                  </a:txBody>
                  <a:tcPr marT="45724" marB="45724" anchor="ctr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AutoNum type="arabicPeriod"/>
                        <a:tabLst>
                          <a:tab pos="339725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Menyusun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Kebijakan</a:t>
                      </a:r>
                      <a:b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2.	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Merumuskan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Sasaran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>
                          <a:tab pos="339725" algn="l"/>
                        </a:tabLst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3.	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Mengendalikan</a:t>
                      </a:r>
                      <a:b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4.	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Mengkoordinasikan</a:t>
                      </a:r>
                      <a:b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	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Mengarahkan</a:t>
                      </a:r>
                      <a:b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6.	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Membina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>
                          <a:tab pos="339725" algn="l"/>
                        </a:tabLst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7.	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Mengevaluasi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>
                          <a:tab pos="339725" algn="l"/>
                        </a:tabLst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8.	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Melaporkan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TM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	 	              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TT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99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ESELON II</a:t>
                      </a:r>
                    </a:p>
                  </a:txBody>
                  <a:tcPr marT="45724" marB="45724" anchor="ctr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9725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	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Merumuskan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Program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Kerja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9725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2.	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Mengkoordinasikan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3.	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Membina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4.	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Mengarahkan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	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Mengevaluasi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6.	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Melaporkan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TM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	  	            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TT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652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ESELON III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Merencanakan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Operasional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Mendistribusikan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Tugas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Memberi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Petunjuk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Menyelia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Mengevaluasi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Melaporkan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TM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	  	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             TT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9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ESELON 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Merencanakan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Kegiatan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Membagi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Tugas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Membimbing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Memeriksa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Mengevaluasi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Melaporkan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TM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	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	            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TT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4" name="Text Box 28"/>
          <p:cNvSpPr txBox="1">
            <a:spLocks noChangeArrowheads="1"/>
          </p:cNvSpPr>
          <p:nvPr/>
        </p:nvSpPr>
        <p:spPr bwMode="auto">
          <a:xfrm rot="10800000">
            <a:off x="425450" y="533400"/>
            <a:ext cx="4222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 anchorCtr="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300" b="1">
                <a:solidFill>
                  <a:srgbClr val="CC0000"/>
                </a:solidFill>
                <a:latin typeface="Tahoma" pitchFamily="34" charset="0"/>
              </a:rPr>
              <a:t>KATA KERJA UNTUK TUGAS TUGAS MENEJERIAL</a:t>
            </a:r>
            <a:r>
              <a:rPr lang="en-US" altLang="en-US">
                <a:latin typeface="Tahoma" pitchFamily="34" charset="0"/>
              </a:rPr>
              <a:t> </a:t>
            </a:r>
          </a:p>
        </p:txBody>
      </p:sp>
      <p:sp>
        <p:nvSpPr>
          <p:cNvPr id="45085" name="Line 30"/>
          <p:cNvSpPr>
            <a:spLocks noChangeShapeType="1"/>
          </p:cNvSpPr>
          <p:nvPr/>
        </p:nvSpPr>
        <p:spPr bwMode="auto">
          <a:xfrm flipH="1">
            <a:off x="6629400" y="762000"/>
            <a:ext cx="2209800" cy="5791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6" name="Text Box 31"/>
          <p:cNvSpPr txBox="1">
            <a:spLocks noChangeArrowheads="1"/>
          </p:cNvSpPr>
          <p:nvPr/>
        </p:nvSpPr>
        <p:spPr bwMode="auto">
          <a:xfrm>
            <a:off x="5116513" y="152400"/>
            <a:ext cx="2760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400" b="1"/>
              <a:t>TUGAS MENEJERIAL (TM)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8437563" y="2057400"/>
            <a:ext cx="55403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sz="13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TUGAS-TUGAS  TEKNIK  (TT)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E9F63381-A680-402F-B4FD-5E7D14683A7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500" y="1500188"/>
            <a:ext cx="6643688" cy="4143375"/>
          </a:xfrm>
        </p:spPr>
        <p:txBody>
          <a:bodyPr>
            <a:normAutofit fontScale="90000"/>
          </a:bodyPr>
          <a:lstStyle/>
          <a:p>
            <a:pPr algn="just" eaLnBrk="1" fontAlgn="auto" hangingPunct="1">
              <a:lnSpc>
                <a:spcPct val="125000"/>
              </a:lnSpc>
              <a:spcAft>
                <a:spcPts val="0"/>
              </a:spcAft>
              <a:tabLst>
                <a:tab pos="354013" algn="l"/>
              </a:tabLst>
              <a:defRPr/>
            </a:pPr>
            <a:r>
              <a:rPr lang="en-US" sz="2400" dirty="0">
                <a:solidFill>
                  <a:schemeClr val="tx2">
                    <a:satMod val="130000"/>
                  </a:schemeClr>
                </a:solidFill>
                <a:latin typeface="Arial Narrow" pitchFamily="34" charset="0"/>
              </a:rPr>
              <a:t>3.</a:t>
            </a:r>
            <a:r>
              <a:rPr lang="id-ID" sz="2400" dirty="0">
                <a:solidFill>
                  <a:schemeClr val="tx2">
                    <a:satMod val="130000"/>
                  </a:schemeClr>
                </a:solidFill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Mengendalikan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………………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</a:t>
            </a:r>
            <a:r>
              <a:rPr lang="id-ID" sz="2400" dirty="0">
                <a:solidFill>
                  <a:srgbClr val="00002E"/>
                </a:solidFill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…………..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untuk</a:t>
            </a:r>
            <a:br>
              <a:rPr lang="id-ID" sz="2400" dirty="0">
                <a:solidFill>
                  <a:srgbClr val="00002E"/>
                </a:solidFill>
                <a:latin typeface="Arial Narrow" pitchFamily="34" charset="0"/>
              </a:rPr>
            </a:b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4.  </a:t>
            </a:r>
            <a:r>
              <a:rPr lang="id-ID" sz="2400" dirty="0">
                <a:solidFill>
                  <a:srgbClr val="00002E"/>
                </a:solidFill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Mengkoordinasikan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………………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/ </a:t>
            </a:r>
            <a:r>
              <a:rPr lang="id-ID" sz="2400" dirty="0">
                <a:solidFill>
                  <a:srgbClr val="00002E"/>
                </a:solidFill>
                <a:latin typeface="Arial Narrow" pitchFamily="34" charset="0"/>
              </a:rPr>
              <a:t>		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……….…..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</a:t>
            </a:r>
            <a:br>
              <a:rPr lang="en-US" sz="2400" dirty="0">
                <a:solidFill>
                  <a:srgbClr val="00002E"/>
                </a:solidFill>
                <a:latin typeface="Arial Narrow" pitchFamily="34" charset="0"/>
              </a:rPr>
            </a:b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5. 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Mengarahkan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……………… 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	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……….…..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untuk</a:t>
            </a:r>
            <a:br>
              <a:rPr lang="en-US" sz="2400" dirty="0">
                <a:solidFill>
                  <a:srgbClr val="00002E"/>
                </a:solidFill>
                <a:latin typeface="Arial Narrow" pitchFamily="34" charset="0"/>
              </a:rPr>
            </a:b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6. </a:t>
            </a:r>
            <a:r>
              <a:rPr lang="id-ID" sz="2400" dirty="0">
                <a:solidFill>
                  <a:srgbClr val="00002E"/>
                </a:solidFill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Membina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………………………......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/ </a:t>
            </a:r>
            <a:r>
              <a:rPr lang="id-ID" sz="2400" dirty="0">
                <a:solidFill>
                  <a:srgbClr val="00002E"/>
                </a:solidFill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	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……...….. 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rgbClr val="00002E"/>
                </a:solidFill>
                <a:latin typeface="Arial Narrow" pitchFamily="34" charset="0"/>
              </a:rPr>
              <a:t> / agar / </a:t>
            </a:r>
            <a:r>
              <a:rPr lang="id-ID" sz="2400" dirty="0">
                <a:solidFill>
                  <a:srgbClr val="00002E"/>
                </a:solidFill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rgbClr val="00002E"/>
                </a:solidFill>
                <a:latin typeface="Arial Narrow" pitchFamily="34" charset="0"/>
              </a:rPr>
              <a:t>untuk</a:t>
            </a:r>
            <a:endParaRPr lang="en-US" sz="2400" dirty="0">
              <a:solidFill>
                <a:srgbClr val="00002E"/>
              </a:solidFill>
              <a:latin typeface="Arial Narrow" pitchFamily="34" charset="0"/>
            </a:endParaRP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1500188" y="936625"/>
            <a:ext cx="2951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ESELON I (</a:t>
            </a:r>
            <a:r>
              <a:rPr lang="en-US" sz="2400" b="1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Lanjutan</a:t>
            </a: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endParaRPr lang="en-US" sz="2400" b="1" dirty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792A5503-C89E-4B7D-8ADE-5E96B5C6785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600200"/>
            <a:ext cx="7358063" cy="3971925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25000"/>
              </a:lnSpc>
              <a:buFont typeface="Wingdings" pitchFamily="2" charset="2"/>
              <a:buNone/>
              <a:tabLst>
                <a:tab pos="442913" algn="l"/>
              </a:tabLst>
              <a:defRPr/>
            </a:pP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7.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Tindak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kerja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+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objek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teknis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 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………...</a:t>
            </a:r>
          </a:p>
          <a:p>
            <a:pPr marL="457200" indent="-4572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None/>
              <a:tabLst>
                <a:tab pos="442913" algn="l"/>
              </a:tabLst>
              <a:defRPr/>
            </a:pP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8. 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Mengevaluasi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……………………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………..…..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 </a:t>
            </a:r>
          </a:p>
          <a:p>
            <a:pPr marL="457200" indent="-4572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None/>
              <a:tabLst>
                <a:tab pos="442913" algn="l"/>
              </a:tabLst>
              <a:defRPr/>
            </a:pP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9. 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Melaporkan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………………………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……….…..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</a:t>
            </a:r>
          </a:p>
          <a:p>
            <a:pPr marL="457200" indent="-4572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None/>
              <a:tabLst>
                <a:tab pos="442913" algn="l"/>
              </a:tabLst>
              <a:defRPr/>
            </a:pP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10. 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Melaksanakan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tugas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kedinasan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lain yang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diperintahkan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pimpinan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baik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lisan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maupun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tertulis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00188" y="914400"/>
            <a:ext cx="2951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ESELON I (</a:t>
            </a:r>
            <a:r>
              <a:rPr lang="en-US" sz="2400" b="1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Lanjutan</a:t>
            </a: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endParaRPr lang="en-US" sz="2400" b="1" dirty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5F19DBD9-2FA2-479A-BA92-3554E7C0FB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000125" y="1143000"/>
            <a:ext cx="7358063" cy="5111750"/>
          </a:xfrm>
        </p:spPr>
        <p:txBody>
          <a:bodyPr>
            <a:normAutofit/>
          </a:bodyPr>
          <a:lstStyle/>
          <a:p>
            <a:pPr marL="533400" indent="-533400"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id-ID" sz="2400" dirty="0">
              <a:latin typeface="Arial Unicode MS" pitchFamily="34" charset="-128"/>
            </a:endParaRPr>
          </a:p>
          <a:p>
            <a:pPr marL="533400" indent="-5334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AutoNum type="arabicPeriod"/>
              <a:tabLst>
                <a:tab pos="533400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Merumuskan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program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kerja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…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………….</a:t>
            </a:r>
          </a:p>
          <a:p>
            <a:pPr marL="533400" indent="-5334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AutoNum type="arabicPeriod"/>
              <a:tabLst>
                <a:tab pos="533400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Mengkoordinasikan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…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…….........</a:t>
            </a:r>
          </a:p>
          <a:p>
            <a:pPr marL="533400" indent="-5334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AutoNum type="arabicPeriod" startAt="3"/>
              <a:tabLst>
                <a:tab pos="533400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Membina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…………..</a:t>
            </a:r>
          </a:p>
          <a:p>
            <a:pPr marL="533400" indent="-5334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AutoNum type="arabicPeriod" startAt="3"/>
              <a:tabLst>
                <a:tab pos="533400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Mengarah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…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/ agar/ 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…………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010400" cy="1125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>
                <a:solidFill>
                  <a:srgbClr val="00002E"/>
                </a:solidFill>
                <a:latin typeface="Arial Narrow" pitchFamily="34" charset="0"/>
              </a:rPr>
              <a:t>CARA PENULISAN URAIAN TUGAS SETINGKAT ESELON </a:t>
            </a:r>
            <a:r>
              <a:rPr lang="id-ID" altLang="en-US" sz="2000">
                <a:solidFill>
                  <a:srgbClr val="00002E"/>
                </a:solidFill>
                <a:latin typeface="Arial Narrow" pitchFamily="34" charset="0"/>
              </a:rPr>
              <a:t>I</a:t>
            </a:r>
            <a:r>
              <a:rPr lang="en-US" altLang="en-US" sz="2000">
                <a:solidFill>
                  <a:srgbClr val="00002E"/>
                </a:solidFill>
                <a:latin typeface="Arial Narrow" pitchFamily="34" charset="0"/>
              </a:rPr>
              <a:t>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360118A4-C741-4492-BD4B-C2989E639BA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393825"/>
            <a:ext cx="7072313" cy="4030663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lnSpc>
                <a:spcPct val="125000"/>
              </a:lnSpc>
              <a:spcAft>
                <a:spcPts val="0"/>
              </a:spcAft>
              <a:buClr>
                <a:srgbClr val="000042"/>
              </a:buClr>
              <a:buFontTx/>
              <a:buAutoNum type="arabicPeriod"/>
              <a:defRPr/>
            </a:pP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Menyusun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KEBIJAKAN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....................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……….……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………</a:t>
            </a:r>
          </a:p>
          <a:p>
            <a:pPr marL="609600" indent="-609600" algn="just" eaLnBrk="1" fontAlgn="auto" hangingPunct="1">
              <a:lnSpc>
                <a:spcPct val="125000"/>
              </a:lnSpc>
              <a:spcAft>
                <a:spcPts val="0"/>
              </a:spcAft>
              <a:buClr>
                <a:srgbClr val="000042"/>
              </a:buClr>
              <a:buFont typeface="Wingdings" pitchFamily="2" charset="2"/>
              <a:buAutoNum type="arabicPeriod"/>
              <a:defRPr/>
            </a:pP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Merumuskan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SASARAN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</a:t>
            </a:r>
            <a:r>
              <a:rPr lang="id-ID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b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erdasarkan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………...…...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……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010400" cy="1125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>
                <a:solidFill>
                  <a:srgbClr val="00002E"/>
                </a:solidFill>
                <a:latin typeface="Arial Narrow" pitchFamily="34" charset="0"/>
              </a:rPr>
              <a:t>CARA PENULISAN URAIAN TUGAS SETINGKAT ESELON </a:t>
            </a:r>
            <a:r>
              <a:rPr lang="id-ID" altLang="en-US" sz="2000">
                <a:solidFill>
                  <a:srgbClr val="00002E"/>
                </a:solidFill>
                <a:latin typeface="Arial Narrow" pitchFamily="34" charset="0"/>
              </a:rPr>
              <a:t>I</a:t>
            </a:r>
            <a:endParaRPr lang="en-US" altLang="en-US" sz="2000">
              <a:solidFill>
                <a:srgbClr val="00002E"/>
              </a:solidFill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A83EC2AE-4397-473F-A848-18C6F6F66C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306513"/>
            <a:ext cx="7358062" cy="5089525"/>
          </a:xfrm>
        </p:spPr>
        <p:txBody>
          <a:bodyPr>
            <a:normAutofit/>
          </a:bodyPr>
          <a:lstStyle/>
          <a:p>
            <a:pPr marL="442913" indent="-442913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None/>
              <a:tabLst>
                <a:tab pos="442913" algn="l"/>
                <a:tab pos="8793163" algn="l"/>
              </a:tabLs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5.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Tindak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kerja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+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objek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teknis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 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………...</a:t>
            </a:r>
          </a:p>
          <a:p>
            <a:pPr marL="442913" indent="-442913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None/>
              <a:tabLst>
                <a:tab pos="442913" algn="l"/>
                <a:tab pos="8793163" algn="l"/>
              </a:tabLst>
              <a:defRPr/>
            </a:pPr>
            <a:r>
              <a:rPr lang="sv-SE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6.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Mengevaluasi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…........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……….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…………….</a:t>
            </a:r>
          </a:p>
          <a:p>
            <a:pPr marL="442913" indent="-442913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None/>
              <a:tabLst>
                <a:tab pos="442913" algn="l"/>
                <a:tab pos="8793163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7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r>
              <a:rPr lang="id-ID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Melaporkan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…………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……….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…………..</a:t>
            </a:r>
          </a:p>
          <a:p>
            <a:pPr marL="442913" indent="-442913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None/>
              <a:tabLst>
                <a:tab pos="442913" algn="l"/>
                <a:tab pos="8793163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8.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Melaksanakan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Tugas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Kedinasan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lain yang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diperintahkan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pimpinan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baik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lisan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maupun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tertulis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89075" y="196850"/>
            <a:ext cx="2951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ESELON II (</a:t>
            </a:r>
            <a:r>
              <a:rPr lang="en-US" sz="2400" b="1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Lanjutan</a:t>
            </a: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endParaRPr lang="en-US" sz="2400" b="1" dirty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FFF37197-FA62-4426-9E3D-10F93A65476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524000" y="1371600"/>
            <a:ext cx="7072313" cy="3786188"/>
          </a:xfrm>
        </p:spPr>
        <p:txBody>
          <a:bodyPr>
            <a:normAutofit lnSpcReduction="10000"/>
          </a:bodyPr>
          <a:lstStyle/>
          <a:p>
            <a:pPr marL="533400" indent="-533400" algn="just" eaLnBrk="1" fontAlgn="auto" hangingPunct="1">
              <a:lnSpc>
                <a:spcPct val="125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Merencanakan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operasional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...</a:t>
            </a:r>
            <a:r>
              <a:rPr lang="id-ID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....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…………………….</a:t>
            </a:r>
          </a:p>
          <a:p>
            <a:pPr marL="533400" indent="-5334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AutoNum type="arabicPeriod" startAt="2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Membagi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tugas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…...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…………………………………..</a:t>
            </a:r>
          </a:p>
          <a:p>
            <a:pPr marL="533400" indent="-5334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AutoNum type="arabicPeriod" startAt="2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Memberi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petunjuk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………………………………….</a:t>
            </a:r>
          </a:p>
          <a:p>
            <a:pPr marL="533400" indent="-533400" algn="just" eaLnBrk="1" fontAlgn="auto" hangingPunct="1">
              <a:lnSpc>
                <a:spcPct val="125000"/>
              </a:lnSpc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Menyelia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...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………………</a:t>
            </a:r>
            <a:r>
              <a:rPr lang="en-US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78964" y="141510"/>
            <a:ext cx="7478486" cy="707573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2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CARA PENULISAN URAIAN TUGAS SETINGKAT ESELON </a:t>
            </a:r>
            <a:r>
              <a:rPr lang="id-ID" sz="2400" b="1" dirty="0">
                <a:solidFill>
                  <a:srgbClr val="00002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I</a:t>
            </a:r>
            <a:r>
              <a:rPr lang="en-US" sz="2400" b="1" dirty="0">
                <a:solidFill>
                  <a:srgbClr val="00002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465C80F5-2DE5-4624-922D-DC1954764BC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266825"/>
            <a:ext cx="7643812" cy="4376738"/>
          </a:xfrm>
        </p:spPr>
        <p:txBody>
          <a:bodyPr>
            <a:normAutofit/>
          </a:bodyPr>
          <a:lstStyle/>
          <a:p>
            <a:pPr marL="539496" indent="-457200" algn="just" eaLnBrk="1" fontAlgn="auto" hangingPunct="1">
              <a:lnSpc>
                <a:spcPct val="125000"/>
              </a:lnSpc>
              <a:spcAft>
                <a:spcPts val="0"/>
              </a:spcAft>
              <a:buSzPct val="100000"/>
              <a:buFont typeface="+mj-lt"/>
              <a:buAutoNum type="arabicPeriod" startAt="5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Tindak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kerja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Obyek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kerja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teknis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operasional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539496" indent="-457200" algn="just" eaLnBrk="1" fontAlgn="auto" hangingPunct="1">
              <a:lnSpc>
                <a:spcPct val="125000"/>
              </a:lnSpc>
              <a:spcAft>
                <a:spcPts val="0"/>
              </a:spcAft>
              <a:buSzPct val="100000"/>
              <a:buFont typeface="+mj-lt"/>
              <a:buAutoNum type="arabicPeriod" startAt="5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Mengevaluasi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………</a:t>
            </a:r>
          </a:p>
          <a:p>
            <a:pPr marL="539496" indent="-457200" algn="just" eaLnBrk="1" fontAlgn="auto" hangingPunct="1">
              <a:lnSpc>
                <a:spcPct val="125000"/>
              </a:lnSpc>
              <a:spcAft>
                <a:spcPts val="0"/>
              </a:spcAft>
              <a:buSzPct val="100000"/>
              <a:buFont typeface="+mj-lt"/>
              <a:buAutoNum type="arabicPeriod" startAt="5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laporan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berdasarkan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agar /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……</a:t>
            </a:r>
          </a:p>
          <a:p>
            <a:pPr marL="539496" indent="-457200" algn="just" eaLnBrk="1" fontAlgn="auto" hangingPunct="1">
              <a:lnSpc>
                <a:spcPct val="125000"/>
              </a:lnSpc>
              <a:spcAft>
                <a:spcPts val="0"/>
              </a:spcAft>
              <a:buSzPct val="100000"/>
              <a:buFont typeface="+mj-lt"/>
              <a:buAutoNum type="arabicPeriod" startAt="5"/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Melaksanakan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Tugas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Kedinasan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lain yang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diperintahkan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pimpinan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lisan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maupun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tertulis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08075" y="174625"/>
            <a:ext cx="2951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ESELON III (</a:t>
            </a:r>
            <a:r>
              <a:rPr lang="en-US" sz="2400" b="1" dirty="0" err="1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Lanjutan</a:t>
            </a:r>
            <a:r>
              <a:rPr lang="en-US" sz="2400" b="1" dirty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endParaRPr lang="en-US" sz="2400" b="1" dirty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3775" y="6305550"/>
            <a:ext cx="457200" cy="476250"/>
          </a:xfrm>
        </p:spPr>
        <p:txBody>
          <a:bodyPr/>
          <a:lstStyle/>
          <a:p>
            <a:pPr>
              <a:defRPr/>
            </a:pPr>
            <a:fld id="{9EDDAA6C-DCE1-4E2B-9FEB-3096C219129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630</Words>
  <Application>Microsoft Office PowerPoint</Application>
  <PresentationFormat>On-screen Show (4:3)</PresentationFormat>
  <Paragraphs>146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 Unicode MS</vt:lpstr>
      <vt:lpstr>Arial</vt:lpstr>
      <vt:lpstr>Arial Narrow</vt:lpstr>
      <vt:lpstr>Berlin Sans FB Demi</vt:lpstr>
      <vt:lpstr>Book Antiqua</vt:lpstr>
      <vt:lpstr>Calibri</vt:lpstr>
      <vt:lpstr>Tahoma</vt:lpstr>
      <vt:lpstr>Times New Roman</vt:lpstr>
      <vt:lpstr>Wingdings</vt:lpstr>
      <vt:lpstr>Wingdings 2</vt:lpstr>
      <vt:lpstr>Wingdings 3</vt:lpstr>
      <vt:lpstr>Office Theme</vt:lpstr>
      <vt:lpstr>CONTOH KATA KERJA UNTUK TUGAS MANAJERIAL</vt:lpstr>
      <vt:lpstr>PowerPoint Presentation</vt:lpstr>
      <vt:lpstr>3. Mengendalikan ……………… berdasarkan / sesuai  dengan ………….. sebagai / agar / untuk 4.   Mengkoordinasikan ……………… berdasarkan /   sesuai dengan ……….….. sebagai / agar / untuk  5.  Mengarahkan ………………  berdasarkan / sesuai  dengan ……….….. sebagai / agar / untuk 6.  Membina ………………………...... berdasarkan /  sesuai  dengan ……...….. sebagai / agar /  untuk</vt:lpstr>
      <vt:lpstr>PowerPoint Presentation</vt:lpstr>
      <vt:lpstr>CARA PENULISAN URAIAN TUGAS SETINGKAT ESELON II</vt:lpstr>
      <vt:lpstr>CARA PENULISAN URAIAN TUGAS SETINGKAT ESELON I</vt:lpstr>
      <vt:lpstr>PowerPoint Presentation</vt:lpstr>
      <vt:lpstr>PowerPoint Presentation</vt:lpstr>
      <vt:lpstr>PowerPoint Presentation</vt:lpstr>
      <vt:lpstr>CARA PENULISAN URAIAN TUGAS SETINGKAT ESELON IV</vt:lpstr>
      <vt:lpstr>PowerPoint Presentation</vt:lpstr>
      <vt:lpstr>CONTOH :   KATA KERJA JABATAN FUNGSIONAL UMUM         ( NON MANAJERIAL )</vt:lpstr>
      <vt:lpstr>CONTOH (Lanjutan)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Mhd. Anshor Harahap</cp:lastModifiedBy>
  <cp:revision>4</cp:revision>
  <dcterms:created xsi:type="dcterms:W3CDTF">2017-11-16T04:15:02Z</dcterms:created>
  <dcterms:modified xsi:type="dcterms:W3CDTF">2017-11-16T11:00:25Z</dcterms:modified>
</cp:coreProperties>
</file>