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303" r:id="rId3"/>
    <p:sldId id="307" r:id="rId4"/>
    <p:sldId id="274" r:id="rId5"/>
    <p:sldId id="277" r:id="rId6"/>
    <p:sldId id="275" r:id="rId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0202"/>
  </p:clrMru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420" autoAdjust="0"/>
  </p:normalViewPr>
  <p:slideViewPr>
    <p:cSldViewPr>
      <p:cViewPr varScale="1">
        <p:scale>
          <a:sx n="65" d="100"/>
          <a:sy n="65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C2A9EB26-9DAD-4165-BB50-F0F3D36C59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6" tIns="47778" rIns="95556" bIns="477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34BED004-BBAE-4A10-978C-3F35F1923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BED004-BBAE-4A10-978C-3F35F1923E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j0341439"/>
          <p:cNvPicPr>
            <a:picLocks noChangeAspect="1" noChangeArrowheads="1"/>
          </p:cNvPicPr>
          <p:nvPr/>
        </p:nvPicPr>
        <p:blipFill>
          <a:blip r:embed="rId2"/>
          <a:srcRect b="19832"/>
          <a:stretch>
            <a:fillRect/>
          </a:stretch>
        </p:blipFill>
        <p:spPr bwMode="ltGray">
          <a:xfrm>
            <a:off x="0" y="1600201"/>
            <a:ext cx="9144000" cy="5272088"/>
          </a:xfrm>
          <a:prstGeom prst="rect">
            <a:avLst/>
          </a:prstGeom>
          <a:noFill/>
        </p:spPr>
      </p:pic>
      <p:sp>
        <p:nvSpPr>
          <p:cNvPr id="3103" name="Rectangle 31"/>
          <p:cNvSpPr>
            <a:spLocks noChangeArrowheads="1"/>
          </p:cNvSpPr>
          <p:nvPr/>
        </p:nvSpPr>
        <p:spPr bwMode="white">
          <a:xfrm>
            <a:off x="0" y="1"/>
            <a:ext cx="9144000" cy="16002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4" name="Freeform 32"/>
          <p:cNvSpPr>
            <a:spLocks/>
          </p:cNvSpPr>
          <p:nvPr/>
        </p:nvSpPr>
        <p:spPr bwMode="gray">
          <a:xfrm>
            <a:off x="2362200" y="685800"/>
            <a:ext cx="6783388" cy="909638"/>
          </a:xfrm>
          <a:custGeom>
            <a:avLst/>
            <a:gdLst/>
            <a:ahLst/>
            <a:cxnLst>
              <a:cxn ang="0">
                <a:pos x="0" y="573"/>
              </a:cxn>
              <a:cxn ang="0">
                <a:pos x="4134" y="573"/>
              </a:cxn>
              <a:cxn ang="0">
                <a:pos x="4134" y="1"/>
              </a:cxn>
              <a:cxn ang="0">
                <a:pos x="322" y="0"/>
              </a:cxn>
              <a:cxn ang="0">
                <a:pos x="0" y="573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12549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5" name="Freeform 33"/>
          <p:cNvSpPr>
            <a:spLocks/>
          </p:cNvSpPr>
          <p:nvPr/>
        </p:nvSpPr>
        <p:spPr bwMode="invGray">
          <a:xfrm>
            <a:off x="0" y="1600200"/>
            <a:ext cx="2368550" cy="455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48" y="0"/>
              </a:cxn>
              <a:cxn ang="0">
                <a:pos x="1170" y="287"/>
              </a:cxn>
              <a:cxn ang="0">
                <a:pos x="0" y="286"/>
              </a:cxn>
              <a:cxn ang="0">
                <a:pos x="0" y="0"/>
              </a:cxn>
            </a:cxnLst>
            <a:rect l="0" t="0" r="r" b="b"/>
            <a:pathLst>
              <a:path w="1348" h="287">
                <a:moveTo>
                  <a:pt x="0" y="0"/>
                </a:moveTo>
                <a:lnTo>
                  <a:pt x="1348" y="0"/>
                </a:lnTo>
                <a:lnTo>
                  <a:pt x="1170" y="287"/>
                </a:lnTo>
                <a:lnTo>
                  <a:pt x="0" y="28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838200"/>
            <a:ext cx="6324600" cy="6858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6388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9FCE11-AFE2-45F7-A9AA-63814DE120BB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Picture 11" descr="Garuda.gi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" y="693241"/>
            <a:ext cx="781050" cy="7810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52450" y="1226641"/>
            <a:ext cx="205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Kepegawaian</a:t>
            </a:r>
            <a:r>
              <a:rPr lang="en-US" sz="9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endParaRPr lang="en-US" sz="9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8650" y="609600"/>
            <a:ext cx="1905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 K N</a:t>
            </a:r>
            <a:endParaRPr lang="en-US" sz="4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11A38-EC36-4E7A-9ADC-21A3960F16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2738" y="227013"/>
            <a:ext cx="2068512" cy="61706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7013"/>
            <a:ext cx="6053138" cy="61706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43875-72FF-48EB-86C1-09497ADE5A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650" y="227013"/>
            <a:ext cx="6324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9498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DE5209B-D0A2-4DE1-9BC5-597ED4EF3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lowchart: Process 2"/>
          <p:cNvSpPr/>
          <p:nvPr userDrawn="1"/>
        </p:nvSpPr>
        <p:spPr>
          <a:xfrm>
            <a:off x="304800" y="762000"/>
            <a:ext cx="8534400" cy="5410200"/>
          </a:xfrm>
          <a:prstGeom prst="flowChartProcess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Flowchart: Alternate Process 3"/>
          <p:cNvSpPr/>
          <p:nvPr userDrawn="1"/>
        </p:nvSpPr>
        <p:spPr>
          <a:xfrm rot="5400000">
            <a:off x="4343402" y="-3886202"/>
            <a:ext cx="457196" cy="8534400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5" name="Flowchart: Alternate Process 4"/>
          <p:cNvSpPr/>
          <p:nvPr userDrawn="1"/>
        </p:nvSpPr>
        <p:spPr>
          <a:xfrm rot="5400000">
            <a:off x="4343402" y="2209801"/>
            <a:ext cx="457196" cy="8534400"/>
          </a:xfrm>
          <a:prstGeom prst="flowChartAlternateProcess">
            <a:avLst/>
          </a:prstGeom>
          <a:ln w="28575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953000" y="6321425"/>
            <a:ext cx="4038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Georgia" pitchFamily="18" charset="0"/>
              </a:rPr>
              <a:t>BADAN KEPEGAWAIAN NEGARA (2011)</a:t>
            </a:r>
          </a:p>
        </p:txBody>
      </p:sp>
      <p:pic>
        <p:nvPicPr>
          <p:cNvPr id="7" name="Picture 11" descr="C:\Documents and Settings\msreenivasan\Local Settings\Temporary Internet Files\Content.IE5\FA9FW6BO\j0432680[1].pn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102350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1846A-EB71-495E-86D0-BF6A245270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5C89C-A8E9-4672-BC96-A4F563CD7E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25944-9682-4EFD-91E4-FCA4EA61E2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7A704-311A-4809-845F-D2EF71F96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EB900-D52A-4B46-9759-54244F8BFA40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6" name="Picture 5" descr="Garuda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52400"/>
            <a:ext cx="712291" cy="712291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09600" y="609600"/>
            <a:ext cx="1524000" cy="22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Badan</a:t>
            </a:r>
            <a:r>
              <a:rPr lang="en-US" sz="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Kepegawaian</a:t>
            </a:r>
            <a:r>
              <a:rPr lang="en-US" sz="800" b="1" baseline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Negara</a:t>
            </a:r>
            <a:endParaRPr lang="en-US" sz="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33400" y="76200"/>
            <a:ext cx="1676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 K N</a:t>
            </a:r>
            <a:endParaRPr lang="en-US" sz="4400" b="1" cap="none" spc="0" dirty="0">
              <a:ln>
                <a:prstDash val="solid"/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12D62-681E-419B-9067-9B9D661827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53CC6-95B6-4986-B952-ED62DE2CDA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04214D-C610-4195-935E-0E1A4C80B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2987675" y="2736850"/>
          <a:ext cx="6156325" cy="4121150"/>
        </p:xfrm>
        <a:graphic>
          <a:graphicData uri="http://schemas.openxmlformats.org/presentationml/2006/ole">
            <p:oleObj spid="_x0000_s1043" name="Image" r:id="rId16" imgW="7949206" imgH="5320635" progId="">
              <p:embed/>
            </p:oleObj>
          </a:graphicData>
        </a:graphic>
      </p:graphicFrame>
      <p:graphicFrame>
        <p:nvGraphicFramePr>
          <p:cNvPr id="1044" name="Object 20"/>
          <p:cNvGraphicFramePr>
            <a:graphicFrameLocks noChangeAspect="1"/>
          </p:cNvGraphicFramePr>
          <p:nvPr/>
        </p:nvGraphicFramePr>
        <p:xfrm>
          <a:off x="0" y="0"/>
          <a:ext cx="9144000" cy="973138"/>
        </p:xfrm>
        <a:graphic>
          <a:graphicData uri="http://schemas.openxmlformats.org/presentationml/2006/ole">
            <p:oleObj spid="_x0000_s1044" name="Image" r:id="rId17" imgW="8571429" imgH="1514286" progId="">
              <p:embed/>
            </p:oleObj>
          </a:graphicData>
        </a:graphic>
      </p:graphicFrame>
      <p:sp>
        <p:nvSpPr>
          <p:cNvPr id="1045" name="Freeform 21"/>
          <p:cNvSpPr>
            <a:spLocks/>
          </p:cNvSpPr>
          <p:nvPr/>
        </p:nvSpPr>
        <p:spPr bwMode="gray">
          <a:xfrm>
            <a:off x="1828800" y="246063"/>
            <a:ext cx="7315200" cy="720725"/>
          </a:xfrm>
          <a:custGeom>
            <a:avLst/>
            <a:gdLst/>
            <a:ahLst/>
            <a:cxnLst>
              <a:cxn ang="0">
                <a:pos x="0" y="454"/>
              </a:cxn>
              <a:cxn ang="0">
                <a:pos x="4798" y="454"/>
              </a:cxn>
              <a:cxn ang="0">
                <a:pos x="4798" y="0"/>
              </a:cxn>
              <a:cxn ang="0">
                <a:pos x="382" y="3"/>
              </a:cxn>
              <a:cxn ang="0">
                <a:pos x="0" y="454"/>
              </a:cxn>
            </a:cxnLst>
            <a:rect l="0" t="0" r="r" b="b"/>
            <a:pathLst>
              <a:path w="4798" h="454">
                <a:moveTo>
                  <a:pt x="0" y="454"/>
                </a:moveTo>
                <a:lnTo>
                  <a:pt x="4798" y="454"/>
                </a:lnTo>
                <a:lnTo>
                  <a:pt x="4798" y="0"/>
                </a:lnTo>
                <a:lnTo>
                  <a:pt x="382" y="3"/>
                </a:lnTo>
                <a:lnTo>
                  <a:pt x="0" y="454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0" y="966788"/>
            <a:ext cx="1828800" cy="2889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38" y="0"/>
              </a:cxn>
              <a:cxn ang="0">
                <a:pos x="1138" y="182"/>
              </a:cxn>
              <a:cxn ang="0">
                <a:pos x="0" y="181"/>
              </a:cxn>
              <a:cxn ang="0">
                <a:pos x="0" y="0"/>
              </a:cxn>
            </a:cxnLst>
            <a:rect l="0" t="0" r="r" b="b"/>
            <a:pathLst>
              <a:path w="1338" h="182">
                <a:moveTo>
                  <a:pt x="0" y="0"/>
                </a:moveTo>
                <a:lnTo>
                  <a:pt x="1338" y="0"/>
                </a:lnTo>
                <a:lnTo>
                  <a:pt x="1138" y="182"/>
                </a:lnTo>
                <a:lnTo>
                  <a:pt x="0" y="18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2406650" y="227013"/>
            <a:ext cx="632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BC67024-5B06-4455-84F9-D4703F09721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914400" y="2895600"/>
            <a:ext cx="7391400" cy="2286000"/>
          </a:xfrm>
          <a:prstGeom prst="snip2DiagRect">
            <a:avLst/>
          </a:prstGeom>
          <a:solidFill>
            <a:schemeClr val="accent3">
              <a:alpha val="1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2895600"/>
            <a:ext cx="7239000" cy="2286000"/>
          </a:xfrm>
          <a:noFill/>
        </p:spPr>
        <p:txBody>
          <a:bodyPr/>
          <a:lstStyle/>
          <a:p>
            <a:pPr algn="ctr"/>
            <a:r>
              <a:rPr lang="en-US" sz="4000" i="0" dirty="0" smtClean="0">
                <a:latin typeface="Algerian" pitchFamily="82" charset="0"/>
              </a:rPr>
              <a:t>PENYUSUNAN PETA </a:t>
            </a:r>
            <a:r>
              <a:rPr lang="en-US" sz="4000" i="0" dirty="0" smtClean="0">
                <a:latin typeface="Algerian" pitchFamily="82" charset="0"/>
              </a:rPr>
              <a:t>JABATAN</a:t>
            </a:r>
            <a:endParaRPr lang="en-US" sz="4000" i="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1292225"/>
            <a:ext cx="7924800" cy="4575175"/>
            <a:chOff x="720" y="1490"/>
            <a:chExt cx="1367" cy="2348"/>
          </a:xfrm>
        </p:grpSpPr>
        <p:sp>
          <p:nvSpPr>
            <p:cNvPr id="7172" name="AutoShape 4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175" name="AutoShape 7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176" name="AutoShape 8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177" name="AutoShape 9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7178" name="Text Box 17"/>
            <p:cNvSpPr txBox="1">
              <a:spLocks noChangeArrowheads="1"/>
            </p:cNvSpPr>
            <p:nvPr/>
          </p:nvSpPr>
          <p:spPr bwMode="gray">
            <a:xfrm>
              <a:off x="768" y="1648"/>
              <a:ext cx="1296" cy="80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</a:rPr>
                <a:t>Sebelum dilakukan penghitungan formasi pegawai terlebih dulu harus tersedia peta jabatan dan uraian jabatan hasil dari analisis jabatan dan analisis beban kerja.</a:t>
              </a:r>
            </a:p>
          </p:txBody>
        </p:sp>
      </p:grpSp>
      <p:sp>
        <p:nvSpPr>
          <p:cNvPr id="7171" name="TextBox 1"/>
          <p:cNvSpPr txBox="1">
            <a:spLocks noChangeArrowheads="1"/>
          </p:cNvSpPr>
          <p:nvPr/>
        </p:nvSpPr>
        <p:spPr bwMode="auto">
          <a:xfrm>
            <a:off x="533400" y="1524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Georgia" pitchFamily="18" charset="0"/>
              </a:rPr>
              <a:t>PETA JABATAN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290" y="4198018"/>
            <a:ext cx="3369310" cy="265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latin typeface="Algerian" pitchFamily="82" charset="0"/>
              </a:rPr>
              <a:t>PETA JABATAN</a:t>
            </a:r>
            <a:endParaRPr lang="en-US" i="0" dirty="0">
              <a:latin typeface="Algerian" pitchFamily="82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gray">
          <a:xfrm>
            <a:off x="304800" y="1447800"/>
            <a:ext cx="8534400" cy="2971800"/>
          </a:xfrm>
          <a:prstGeom prst="roundRect">
            <a:avLst>
              <a:gd name="adj" fmla="val 10662"/>
            </a:avLst>
          </a:prstGeom>
          <a:gradFill>
            <a:gsLst>
              <a:gs pos="25000">
                <a:schemeClr val="accent1">
                  <a:tint val="50000"/>
                  <a:satMod val="300000"/>
                  <a:alpha val="2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Peta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jabatan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adalah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susunan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nama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dan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tingkat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Jabatan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Struktural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dan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Fungsional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yang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tergambar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dalam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suatu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struktur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unit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organisasi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dari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tingkat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paling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rendah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sampai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dengan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yang </a:t>
            </a: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tinggi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.  </a:t>
            </a:r>
            <a:endParaRPr lang="en-US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406650" y="76200"/>
            <a:ext cx="6324600" cy="838200"/>
          </a:xfrm>
        </p:spPr>
        <p:txBody>
          <a:bodyPr/>
          <a:lstStyle/>
          <a:p>
            <a:r>
              <a:rPr lang="en-US" sz="3500" i="0" dirty="0" err="1" smtClean="0">
                <a:latin typeface="Algerian" pitchFamily="82" charset="0"/>
              </a:rPr>
              <a:t>MekaNISME</a:t>
            </a:r>
            <a:r>
              <a:rPr lang="en-US" sz="3500" i="0" dirty="0" smtClean="0">
                <a:latin typeface="Algerian" pitchFamily="82" charset="0"/>
              </a:rPr>
              <a:t> PENYUSUNAN KEBUTUHAN PEGAWAI</a:t>
            </a:r>
            <a:endParaRPr lang="en-US" sz="3500" i="0" dirty="0">
              <a:latin typeface="Algerian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600200"/>
            <a:ext cx="137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TUGAS POKOK DAN FUNGSI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1828800"/>
            <a:ext cx="13716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ANALISIS JABATAN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1828800"/>
            <a:ext cx="13716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INFORMASI JABATAN</a:t>
            </a:r>
            <a:endParaRPr lang="en-US" sz="1600" b="1" dirty="0"/>
          </a:p>
        </p:txBody>
      </p:sp>
      <p:sp>
        <p:nvSpPr>
          <p:cNvPr id="9" name="Rectangle 8"/>
          <p:cNvSpPr/>
          <p:nvPr/>
        </p:nvSpPr>
        <p:spPr>
          <a:xfrm>
            <a:off x="6172200" y="1600200"/>
            <a:ext cx="22860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6538" indent="-236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/>
              <a:t>NAMA JABATAN</a:t>
            </a:r>
          </a:p>
          <a:p>
            <a:pPr marL="236538" indent="-236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/>
              <a:t>IKHTISAR JABATAN</a:t>
            </a:r>
          </a:p>
          <a:p>
            <a:pPr marL="236538" indent="-23653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b="1" dirty="0" smtClean="0"/>
              <a:t>URAIAN TUGAS</a:t>
            </a:r>
            <a:endParaRPr lang="en-US" sz="1400" b="1" dirty="0"/>
          </a:p>
        </p:txBody>
      </p:sp>
      <p:sp>
        <p:nvSpPr>
          <p:cNvPr id="10" name="Rectangle 9"/>
          <p:cNvSpPr/>
          <p:nvPr/>
        </p:nvSpPr>
        <p:spPr>
          <a:xfrm>
            <a:off x="6507480" y="3581400"/>
            <a:ext cx="164592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ANALISIS BEBAN KERJA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07480" y="5105400"/>
            <a:ext cx="164592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/>
              <a:t>KEBUTUHAN PEGAWAI</a:t>
            </a:r>
            <a:endParaRPr lang="en-US" sz="1600" b="1" dirty="0"/>
          </a:p>
        </p:txBody>
      </p:sp>
      <p:sp>
        <p:nvSpPr>
          <p:cNvPr id="14" name="Rectangle 13"/>
          <p:cNvSpPr/>
          <p:nvPr/>
        </p:nvSpPr>
        <p:spPr>
          <a:xfrm>
            <a:off x="4114800" y="5105400"/>
            <a:ext cx="18288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/>
              <a:t>PETA </a:t>
            </a:r>
            <a:r>
              <a:rPr lang="en-US" sz="1600" b="1" dirty="0" smtClean="0"/>
              <a:t>JABATAN KEBUTUHAN</a:t>
            </a:r>
            <a:endParaRPr lang="en-US" sz="1600" b="1" dirty="0"/>
          </a:p>
        </p:txBody>
      </p:sp>
      <p:sp>
        <p:nvSpPr>
          <p:cNvPr id="15" name="Right Arrow 14"/>
          <p:cNvSpPr/>
          <p:nvPr/>
        </p:nvSpPr>
        <p:spPr>
          <a:xfrm>
            <a:off x="1676400" y="1981200"/>
            <a:ext cx="457200" cy="6365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18" name="Down Arrow 17"/>
          <p:cNvSpPr/>
          <p:nvPr/>
        </p:nvSpPr>
        <p:spPr>
          <a:xfrm>
            <a:off x="7010400" y="3048000"/>
            <a:ext cx="640080" cy="4572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4" name="Right Arrow 23"/>
          <p:cNvSpPr/>
          <p:nvPr/>
        </p:nvSpPr>
        <p:spPr>
          <a:xfrm>
            <a:off x="3657600" y="1981200"/>
            <a:ext cx="457200" cy="6365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5" name="Right Arrow 24"/>
          <p:cNvSpPr/>
          <p:nvPr/>
        </p:nvSpPr>
        <p:spPr>
          <a:xfrm>
            <a:off x="5638800" y="1981200"/>
            <a:ext cx="457200" cy="6365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6" name="Down Arrow 25"/>
          <p:cNvSpPr/>
          <p:nvPr/>
        </p:nvSpPr>
        <p:spPr>
          <a:xfrm>
            <a:off x="7010400" y="4572000"/>
            <a:ext cx="640080" cy="45720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sp>
        <p:nvSpPr>
          <p:cNvPr id="27" name="Right Arrow 26"/>
          <p:cNvSpPr/>
          <p:nvPr/>
        </p:nvSpPr>
        <p:spPr>
          <a:xfrm rot="10800000">
            <a:off x="6019800" y="5257800"/>
            <a:ext cx="457200" cy="636588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pic>
        <p:nvPicPr>
          <p:cNvPr id="16" name="Picture 15" descr="loading-gif-animatio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67200"/>
            <a:ext cx="1905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>
                <a:latin typeface="Algerian" pitchFamily="82" charset="0"/>
              </a:rPr>
              <a:t>CONTOH PETA JABATAN</a:t>
            </a:r>
            <a:endParaRPr lang="en-US" i="0" dirty="0">
              <a:latin typeface="Algerian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8934450" cy="5638800"/>
            <a:chOff x="0" y="1143000"/>
            <a:chExt cx="8934450" cy="5638800"/>
          </a:xfrm>
        </p:grpSpPr>
        <p:pic>
          <p:nvPicPr>
            <p:cNvPr id="2050" name="Picture 2" descr="C:\Users\depe\Downloads\Peta Jabatan Renpegfor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1771650"/>
              <a:ext cx="7029450" cy="5010150"/>
            </a:xfrm>
            <a:prstGeom prst="rect">
              <a:avLst/>
            </a:prstGeom>
            <a:noFill/>
          </p:spPr>
        </p:pic>
        <p:sp>
          <p:nvSpPr>
            <p:cNvPr id="5" name="Left Arrow 4"/>
            <p:cNvSpPr/>
            <p:nvPr/>
          </p:nvSpPr>
          <p:spPr>
            <a:xfrm rot="20390036">
              <a:off x="1447800" y="2209800"/>
              <a:ext cx="381000" cy="6096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00" y="2401669"/>
              <a:ext cx="16786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2060"/>
                  </a:solidFill>
                </a:rPr>
                <a:t>Rekapitulasi</a:t>
              </a:r>
              <a:endParaRPr lang="en-US" sz="1400" dirty="0" smtClean="0">
                <a:solidFill>
                  <a:srgbClr val="002060"/>
                </a:solidFill>
              </a:endParaRPr>
            </a:p>
            <a:p>
              <a:r>
                <a:rPr lang="en-US" sz="1400" dirty="0" err="1" smtClean="0">
                  <a:solidFill>
                    <a:srgbClr val="002060"/>
                  </a:solidFill>
                </a:rPr>
                <a:t>Kekuatan</a:t>
              </a:r>
              <a:r>
                <a:rPr lang="en-US" sz="1400" dirty="0" smtClean="0">
                  <a:solidFill>
                    <a:srgbClr val="00206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Pegawai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7" name="Up Arrow 6"/>
            <p:cNvSpPr/>
            <p:nvPr/>
          </p:nvSpPr>
          <p:spPr>
            <a:xfrm>
              <a:off x="5029200" y="1752600"/>
              <a:ext cx="609600" cy="3048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657600" y="1143000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2060"/>
                  </a:solidFill>
                </a:rPr>
                <a:t>Struktur</a:t>
              </a:r>
              <a:r>
                <a:rPr lang="en-US" sz="1400" dirty="0" smtClean="0">
                  <a:solidFill>
                    <a:srgbClr val="00206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Organisasi</a:t>
              </a:r>
              <a:endParaRPr lang="en-US" sz="1400" dirty="0" smtClean="0">
                <a:solidFill>
                  <a:srgbClr val="002060"/>
                </a:solidFill>
              </a:endParaRPr>
            </a:p>
            <a:p>
              <a:r>
                <a:rPr lang="en-US" sz="1400" dirty="0" err="1" smtClean="0">
                  <a:solidFill>
                    <a:srgbClr val="002060"/>
                  </a:solidFill>
                </a:rPr>
                <a:t>Lengkap</a:t>
              </a:r>
              <a:r>
                <a:rPr lang="en-US" sz="1400" dirty="0" smtClean="0">
                  <a:solidFill>
                    <a:srgbClr val="00206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dengan</a:t>
              </a:r>
              <a:r>
                <a:rPr lang="en-US" sz="1400" dirty="0" smtClean="0">
                  <a:solidFill>
                    <a:srgbClr val="00206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Golru</a:t>
              </a:r>
              <a:r>
                <a:rPr lang="en-US" sz="1400" dirty="0" smtClean="0">
                  <a:solidFill>
                    <a:srgbClr val="002060"/>
                  </a:solidFill>
                </a:rPr>
                <a:t> &amp;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Pendidikan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9" name="Up Arrow 8"/>
            <p:cNvSpPr/>
            <p:nvPr/>
          </p:nvSpPr>
          <p:spPr>
            <a:xfrm>
              <a:off x="7391400" y="1524000"/>
              <a:ext cx="685800" cy="2286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86600" y="1143000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2060"/>
                  </a:solidFill>
                </a:rPr>
                <a:t>Beban</a:t>
              </a:r>
              <a:r>
                <a:rPr lang="en-US" sz="1400" dirty="0" smtClean="0">
                  <a:solidFill>
                    <a:srgbClr val="00206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Kerja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11" name="Left Arrow 10"/>
            <p:cNvSpPr/>
            <p:nvPr/>
          </p:nvSpPr>
          <p:spPr>
            <a:xfrm rot="2256610">
              <a:off x="1570974" y="5852034"/>
              <a:ext cx="381000" cy="5334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5496580"/>
              <a:ext cx="217399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>
                  <a:solidFill>
                    <a:srgbClr val="002060"/>
                  </a:solidFill>
                </a:rPr>
                <a:t>Nomenklatur</a:t>
              </a:r>
              <a:r>
                <a:rPr lang="en-US" sz="1400" dirty="0" smtClean="0">
                  <a:solidFill>
                    <a:srgbClr val="00206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Fungsional</a:t>
              </a:r>
              <a:r>
                <a:rPr lang="en-US" sz="1400" dirty="0" smtClean="0">
                  <a:solidFill>
                    <a:srgbClr val="002060"/>
                  </a:solidFill>
                </a:rPr>
                <a:t> </a:t>
              </a:r>
            </a:p>
            <a:p>
              <a:r>
                <a:rPr lang="en-US" sz="1400" dirty="0" err="1" smtClean="0">
                  <a:solidFill>
                    <a:srgbClr val="002060"/>
                  </a:solidFill>
                </a:rPr>
                <a:t>dengan</a:t>
              </a:r>
              <a:r>
                <a:rPr lang="en-US" sz="1400" dirty="0" smtClean="0">
                  <a:solidFill>
                    <a:srgbClr val="002060"/>
                  </a:solidFill>
                </a:rPr>
                <a:t> </a:t>
              </a:r>
              <a:r>
                <a:rPr lang="en-US" sz="1400" dirty="0" err="1" smtClean="0">
                  <a:solidFill>
                    <a:srgbClr val="002060"/>
                  </a:solidFill>
                </a:rPr>
                <a:t>Jumlah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90800"/>
            <a:ext cx="6324600" cy="1295400"/>
          </a:xfrm>
        </p:spPr>
        <p:txBody>
          <a:bodyPr/>
          <a:lstStyle/>
          <a:p>
            <a:pPr algn="ctr"/>
            <a:r>
              <a:rPr lang="en-US" sz="6000" b="1" i="0" dirty="0" smtClean="0">
                <a:solidFill>
                  <a:srgbClr val="002060"/>
                </a:solidFill>
                <a:latin typeface="Berlin Sans FB" pitchFamily="34" charset="0"/>
              </a:rPr>
              <a:t>TERIMA KASIH</a:t>
            </a:r>
            <a:endParaRPr lang="en-US" sz="6000" b="1" i="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resentation slides(3)">
  <a:themeElements>
    <a:clrScheme name="ms01_1 3">
      <a:dk1>
        <a:srgbClr val="808080"/>
      </a:dk1>
      <a:lt1>
        <a:srgbClr val="FFFFFF"/>
      </a:lt1>
      <a:dk2>
        <a:srgbClr val="FFFFFF"/>
      </a:dk2>
      <a:lt2>
        <a:srgbClr val="B2B2B2"/>
      </a:lt2>
      <a:accent1>
        <a:srgbClr val="058089"/>
      </a:accent1>
      <a:accent2>
        <a:srgbClr val="66BE0E"/>
      </a:accent2>
      <a:accent3>
        <a:srgbClr val="FFFFFF"/>
      </a:accent3>
      <a:accent4>
        <a:srgbClr val="6C6C6C"/>
      </a:accent4>
      <a:accent5>
        <a:srgbClr val="AAC0C4"/>
      </a:accent5>
      <a:accent6>
        <a:srgbClr val="5CAC0C"/>
      </a:accent6>
      <a:hlink>
        <a:srgbClr val="2CA9D0"/>
      </a:hlink>
      <a:folHlink>
        <a:srgbClr val="4841D9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808080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slides(3)</Template>
  <TotalTime>571</TotalTime>
  <Words>105</Words>
  <Application>Microsoft PowerPoint</Application>
  <PresentationFormat>On-screen Show (4:3)</PresentationFormat>
  <Paragraphs>28</Paragraphs>
  <Slides>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Sample presentation slides(3)</vt:lpstr>
      <vt:lpstr>Image</vt:lpstr>
      <vt:lpstr>PENYUSUNAN PETA JABATAN</vt:lpstr>
      <vt:lpstr>Slide 2</vt:lpstr>
      <vt:lpstr>PETA JABATAN</vt:lpstr>
      <vt:lpstr>MekaNISME PENYUSUNAN KEBUTUHAN PEGAWAI</vt:lpstr>
      <vt:lpstr>CONTOH PETA JABATAN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ANALISIS BEBAN KERJA</dc:title>
  <dc:creator>depe</dc:creator>
  <cp:lastModifiedBy>user</cp:lastModifiedBy>
  <cp:revision>54</cp:revision>
  <dcterms:created xsi:type="dcterms:W3CDTF">2011-11-24T08:48:42Z</dcterms:created>
  <dcterms:modified xsi:type="dcterms:W3CDTF">2019-08-01T00:58:30Z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TC011367971033</vt:lpwstr>
  </property>
</Properties>
</file>